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61" r:id="rId5"/>
    <p:sldId id="260" r:id="rId6"/>
    <p:sldId id="259" r:id="rId7"/>
    <p:sldId id="263" r:id="rId8"/>
    <p:sldId id="264" r:id="rId9"/>
    <p:sldId id="267" r:id="rId10"/>
    <p:sldId id="265" r:id="rId11"/>
    <p:sldId id="266" r:id="rId1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UEN, Chi-tung" initials="YC" lastIdx="9" clrIdx="0">
    <p:extLst>
      <p:ext uri="{19B8F6BF-5375-455C-9EA6-DF929625EA0E}">
        <p15:presenceInfo xmlns:p15="http://schemas.microsoft.com/office/powerpoint/2012/main" userId="S-1-5-21-2637006528-1015924553-1750768987-907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70147" autoAdjust="0"/>
  </p:normalViewPr>
  <p:slideViewPr>
    <p:cSldViewPr snapToGrid="0">
      <p:cViewPr varScale="1">
        <p:scale>
          <a:sx n="77" d="100"/>
          <a:sy n="77" d="100"/>
        </p:scale>
        <p:origin x="17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218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0-24T07:50:07.265" idx="6">
    <p:pos x="10" y="10"/>
    <p:text>透過短片，學生明白家庭教育，父母以身教和言教，為子女樹立良好榜樣的重要性。</p:text>
    <p:extLst>
      <p:ext uri="{C676402C-5697-4E1C-873F-D02D1690AC5C}">
        <p15:threadingInfo xmlns:p15="http://schemas.microsoft.com/office/powerpoint/2012/main" timeZoneBias="-480"/>
      </p:ext>
    </p:extLst>
  </p:cm>
  <p:cm authorId="1" dt="2022-10-24T07:52:43.497" idx="7">
    <p:pos x="146" y="146"/>
    <p:text>培養學生「責任感」及「關愛」他人的正確價值觀和態度。</p:text>
    <p:extLst>
      <p:ext uri="{C676402C-5697-4E1C-873F-D02D1690AC5C}">
        <p15:threadingInfo xmlns:p15="http://schemas.microsoft.com/office/powerpoint/2012/main" timeZoneBias="-480"/>
      </p:ext>
    </p:extLst>
  </p:cm>
  <p:cm authorId="1" dt="2022-10-24T08:02:11.692" idx="8">
    <p:pos x="282" y="282"/>
    <p:text>尊重他人、責任感、關愛、感恩、欣賞、共融、平等、自我認同</p:text>
    <p:extLst>
      <p:ext uri="{C676402C-5697-4E1C-873F-D02D1690AC5C}">
        <p15:threadingInfo xmlns:p15="http://schemas.microsoft.com/office/powerpoint/2012/main" timeZoneBias="-4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0-19T12:37:40.349" idx="3">
    <p:pos x="10" y="10"/>
    <p:text>蕭凱恩的媽媽提醒她每個人也是平等的，有責任處理自己的事，作為姊姊的她也有責任照顧妹妹。停一停，想一想，你曾否協助父母處理家務，盡作為家庭一分子的責任？</p:text>
    <p:extLst>
      <p:ext uri="{C676402C-5697-4E1C-873F-D02D1690AC5C}">
        <p15:threadingInfo xmlns:p15="http://schemas.microsoft.com/office/powerpoint/2012/main" timeZoneBias="-48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0-24T08:07:59.314" idx="9">
    <p:pos x="10" y="10"/>
    <p:text>請你記錄一週協助父母或定人處理家務的情況，作為盡家庭一分子的責任，例如照顧弟妹、執拾家居、收拾餐具、煮飯、洗衣服等。</p:text>
    <p:extLst>
      <p:ext uri="{C676402C-5697-4E1C-873F-D02D1690AC5C}">
        <p15:threadingInfo xmlns:p15="http://schemas.microsoft.com/office/powerpoint/2012/main" timeZoneBias="-4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0EECE6-D22F-496B-95C3-DE7C1C894660}" type="datetimeFigureOut">
              <a:rPr lang="zh-HK" altLang="en-US" smtClean="0"/>
              <a:t>9/2/2023</a:t>
            </a:fld>
            <a:endParaRPr lang="zh-HK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HK" smtClean="0"/>
              <a:t>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FEA9E-33DC-4688-A2CE-5299C48A62E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07236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EA9E-33DC-4688-A2CE-5299C48A62E7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730893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EA9E-33DC-4688-A2CE-5299C48A62E7}" type="slidenum">
              <a:rPr lang="zh-HK" altLang="en-US" smtClean="0"/>
              <a:t>10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723986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EA9E-33DC-4688-A2CE-5299C48A62E7}" type="slidenum">
              <a:rPr lang="zh-HK" altLang="en-US" smtClean="0"/>
              <a:t>11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1846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EA9E-33DC-4688-A2CE-5299C48A62E7}" type="slidenum">
              <a:rPr lang="zh-HK" altLang="en-US" smtClean="0"/>
              <a:t>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200394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EA9E-33DC-4688-A2CE-5299C48A62E7}" type="slidenum">
              <a:rPr lang="zh-HK" altLang="en-US" smtClean="0"/>
              <a:t>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43210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EA9E-33DC-4688-A2CE-5299C48A62E7}" type="slidenum">
              <a:rPr lang="zh-HK" altLang="en-US" smtClean="0"/>
              <a:t>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78762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US" altLang="zh-TW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zh-HK" altLang="en-US" dirty="0" smtClean="0"/>
              <a:t>分享：</a:t>
            </a:r>
            <a:endParaRPr lang="en-US" altLang="zh-HK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zh-HK" altLang="en-US" dirty="0" smtClean="0"/>
              <a:t>教師可舉不同情境的例子引導同學思考</a:t>
            </a:r>
            <a:r>
              <a:rPr lang="zh-TW" altLang="en-US" dirty="0" smtClean="0"/>
              <a:t>父母、家人或老師怎樣</a:t>
            </a:r>
            <a:r>
              <a:rPr lang="zh-HK" altLang="en-US" dirty="0" smtClean="0"/>
              <a:t>協助其面對困難，例如：老師用小息利用空暇時間和有學習需要的同學補課、家人在假期時陪伴子女到活動場所綵排舞蹈比賽等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讓學生培養懂得「感恩」的心。</a:t>
            </a:r>
            <a:endParaRPr lang="en-US" altLang="zh-TW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EA9E-33DC-4688-A2CE-5299C48A62E7}" type="slidenum">
              <a:rPr lang="zh-HK" altLang="en-US" smtClean="0"/>
              <a:t>5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886633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 反思問題</a:t>
            </a:r>
            <a:r>
              <a:rPr lang="en-US" altLang="zh-TW" dirty="0" smtClean="0"/>
              <a:t>(</a:t>
            </a:r>
            <a:r>
              <a:rPr lang="zh-TW" altLang="en-US" dirty="0" smtClean="0"/>
              <a:t>參考答案</a:t>
            </a:r>
            <a:r>
              <a:rPr lang="en-US" altLang="zh-TW" dirty="0" smtClean="0"/>
              <a:t>)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altLang="zh-TW" dirty="0" smtClean="0"/>
              <a:t>(</a:t>
            </a:r>
            <a:r>
              <a:rPr lang="zh-HK" altLang="en-US" dirty="0" smtClean="0"/>
              <a:t>自由作答</a:t>
            </a:r>
            <a:r>
              <a:rPr lang="en-US" altLang="zh-HK" dirty="0" smtClean="0"/>
              <a:t>)</a:t>
            </a:r>
            <a:r>
              <a:rPr lang="zh-HK" altLang="en-US" dirty="0" smtClean="0"/>
              <a:t>教師可舉一些例子，</a:t>
            </a:r>
            <a:r>
              <a:rPr lang="zh-TW" altLang="en-US" dirty="0" smtClean="0"/>
              <a:t>如照顧弟妹、執拾家居、收拾餐具等，但留意要量力而為和注意安全。</a:t>
            </a:r>
            <a:r>
              <a:rPr lang="en-US" altLang="zh-TW" dirty="0" smtClean="0"/>
              <a:t>(</a:t>
            </a:r>
            <a:r>
              <a:rPr lang="zh-TW" altLang="en-US" dirty="0" smtClean="0"/>
              <a:t>延伸活動：協助父母處理家務記錄表</a:t>
            </a:r>
            <a:r>
              <a:rPr lang="en-US" altLang="zh-TW" dirty="0" smtClean="0"/>
              <a:t>)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altLang="zh-TW" dirty="0" smtClean="0"/>
              <a:t>(</a:t>
            </a:r>
            <a:r>
              <a:rPr lang="zh-HK" altLang="en-US" dirty="0" smtClean="0"/>
              <a:t>自由作答</a:t>
            </a:r>
            <a:r>
              <a:rPr lang="en-US" altLang="zh-HK" dirty="0" smtClean="0"/>
              <a:t>)</a:t>
            </a:r>
            <a:r>
              <a:rPr lang="zh-HK" altLang="en-US" dirty="0" smtClean="0"/>
              <a:t>教師可舉一些例子，</a:t>
            </a:r>
            <a:r>
              <a:rPr lang="zh-TW" altLang="en-US" dirty="0" smtClean="0"/>
              <a:t>如賣旗、探訪老人院等。教師可鼓勵同學多參加義工服務，別看少自己微小的力量，其實可以影響身邊的人。</a:t>
            </a:r>
            <a:endParaRPr lang="en-US" altLang="zh-HK" dirty="0" smtClean="0"/>
          </a:p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EA9E-33DC-4688-A2CE-5299C48A62E7}" type="slidenum">
              <a:rPr lang="zh-HK" altLang="en-US" smtClean="0"/>
              <a:t>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860915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HK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EA9E-33DC-4688-A2CE-5299C48A62E7}" type="slidenum">
              <a:rPr lang="zh-HK" altLang="en-US" smtClean="0"/>
              <a:t>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722927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EA9E-33DC-4688-A2CE-5299C48A62E7}" type="slidenum">
              <a:rPr lang="zh-HK" altLang="en-US" smtClean="0"/>
              <a:t>8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185153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參考資料：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黑暗中對話體驗館</a:t>
            </a:r>
            <a:endParaRPr lang="en-US" altLang="zh-HK" dirty="0" smtClean="0"/>
          </a:p>
          <a:p>
            <a:r>
              <a:rPr lang="en-US" altLang="zh-HK" dirty="0" smtClean="0"/>
              <a:t>https://dialogue-experience.hk/tc/about-us-dockey-club-dialogue-tc/</a:t>
            </a:r>
          </a:p>
          <a:p>
            <a:endParaRPr lang="en-US" altLang="zh-HK" dirty="0" smtClean="0"/>
          </a:p>
          <a:p>
            <a:r>
              <a:rPr lang="zh-HK" altLang="en-US" dirty="0" smtClean="0"/>
              <a:t>真人圖書館網絡</a:t>
            </a:r>
          </a:p>
          <a:p>
            <a:r>
              <a:rPr lang="en-US" altLang="zh-HK" dirty="0" smtClean="0"/>
              <a:t>https://www.hk-dsa.org.hk/human-library-hub/</a:t>
            </a:r>
            <a:br>
              <a:rPr lang="en-US" altLang="zh-HK" dirty="0" smtClean="0"/>
            </a:br>
            <a:r>
              <a:rPr lang="en-US" altLang="zh-HK" dirty="0" smtClean="0"/>
              <a:t/>
            </a:r>
            <a:br>
              <a:rPr lang="en-US" altLang="zh-HK" dirty="0" smtClean="0"/>
            </a:br>
            <a:r>
              <a:rPr lang="en-US" altLang="zh-HK" dirty="0" smtClean="0"/>
              <a:t/>
            </a:r>
            <a:br>
              <a:rPr lang="en-US" altLang="zh-HK" dirty="0" smtClean="0"/>
            </a:br>
            <a:r>
              <a:rPr lang="zh-TW" altLang="en-US" dirty="0" smtClean="0"/>
              <a:t>**適合高小及初中**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FEA9E-33DC-4688-A2CE-5299C48A62E7}" type="slidenum">
              <a:rPr lang="zh-HK" altLang="en-US" smtClean="0"/>
              <a:t>9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90834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098041E-ACB1-43A6-8763-A6D468D41E2A}" type="datetimeFigureOut">
              <a:rPr lang="zh-HK" altLang="en-US" smtClean="0"/>
              <a:pPr/>
              <a:t>9/2/2023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6902D2E-9FCE-4D6F-BD9A-2A08E31DE5B9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64063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8041E-ACB1-43A6-8763-A6D468D41E2A}" type="datetimeFigureOut">
              <a:rPr lang="zh-HK" altLang="en-US" smtClean="0"/>
              <a:pPr/>
              <a:t>9/2/2023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2D2E-9FCE-4D6F-BD9A-2A08E31DE5B9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1684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8041E-ACB1-43A6-8763-A6D468D41E2A}" type="datetimeFigureOut">
              <a:rPr lang="zh-HK" altLang="en-US" smtClean="0"/>
              <a:pPr/>
              <a:t>9/2/2023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2D2E-9FCE-4D6F-BD9A-2A08E31DE5B9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35400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8041E-ACB1-43A6-8763-A6D468D41E2A}" type="datetimeFigureOut">
              <a:rPr lang="zh-HK" altLang="en-US" smtClean="0"/>
              <a:pPr/>
              <a:t>9/2/2023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2D2E-9FCE-4D6F-BD9A-2A08E31DE5B9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97306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098041E-ACB1-43A6-8763-A6D468D41E2A}" type="datetimeFigureOut">
              <a:rPr lang="zh-HK" altLang="en-US" smtClean="0"/>
              <a:pPr/>
              <a:t>9/2/2023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6902D2E-9FCE-4D6F-BD9A-2A08E31DE5B9}" type="slidenum">
              <a:rPr lang="zh-HK" altLang="en-US" smtClean="0"/>
              <a:pPr/>
              <a:t>‹#›</a:t>
            </a:fld>
            <a:endParaRPr lang="zh-HK" alt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3694032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8041E-ACB1-43A6-8763-A6D468D41E2A}" type="datetimeFigureOut">
              <a:rPr lang="zh-HK" altLang="en-US" smtClean="0"/>
              <a:pPr/>
              <a:t>9/2/2023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2D2E-9FCE-4D6F-BD9A-2A08E31DE5B9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4594641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8041E-ACB1-43A6-8763-A6D468D41E2A}" type="datetimeFigureOut">
              <a:rPr lang="zh-HK" altLang="en-US" smtClean="0"/>
              <a:pPr/>
              <a:t>9/2/2023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2D2E-9FCE-4D6F-BD9A-2A08E31DE5B9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1460849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8041E-ACB1-43A6-8763-A6D468D41E2A}" type="datetimeFigureOut">
              <a:rPr lang="zh-HK" altLang="en-US" smtClean="0"/>
              <a:pPr/>
              <a:t>9/2/2023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2D2E-9FCE-4D6F-BD9A-2A08E31DE5B9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82606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8041E-ACB1-43A6-8763-A6D468D41E2A}" type="datetimeFigureOut">
              <a:rPr lang="zh-HK" altLang="en-US" smtClean="0"/>
              <a:pPr/>
              <a:t>9/2/2023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2D2E-9FCE-4D6F-BD9A-2A08E31DE5B9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28306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0098041E-ACB1-43A6-8763-A6D468D41E2A}" type="datetimeFigureOut">
              <a:rPr lang="zh-HK" altLang="en-US" smtClean="0"/>
              <a:pPr/>
              <a:t>9/2/2023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A6902D2E-9FCE-4D6F-BD9A-2A08E31DE5B9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721564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0098041E-ACB1-43A6-8763-A6D468D41E2A}" type="datetimeFigureOut">
              <a:rPr lang="zh-HK" altLang="en-US" smtClean="0"/>
              <a:pPr/>
              <a:t>9/2/2023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A6902D2E-9FCE-4D6F-BD9A-2A08E31DE5B9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25797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098041E-ACB1-43A6-8763-A6D468D41E2A}" type="datetimeFigureOut">
              <a:rPr lang="zh-HK" altLang="en-US" smtClean="0"/>
              <a:pPr/>
              <a:t>9/2/2023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6902D2E-9FCE-4D6F-BD9A-2A08E31DE5B9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62038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3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milycouncil.gov.hk/tc/main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db.gov.hk/tc/curriculum-development/4-key-tasks/moral-civic/Newwebsite/flash/family.html" TargetMode="External"/><Relationship Id="rId4" Type="http://schemas.openxmlformats.org/officeDocument/2006/relationships/hyperlink" Target="https://www.edb.gov.hk/tc/curriculum-development/kla/chi-edu/chinese-culture/chi-culture-main.html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7vD1hlw4-E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w6PcrGS13e8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milycouncil.gov.hk/tc/edu/edu_sfcs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2309" y="1397276"/>
            <a:ext cx="11714092" cy="3197991"/>
          </a:xfrm>
        </p:spPr>
        <p:txBody>
          <a:bodyPr>
            <a:normAutofit/>
          </a:bodyPr>
          <a:lstStyle/>
          <a:p>
            <a:r>
              <a:rPr lang="en-US" altLang="zh-TW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/>
            </a:r>
            <a:br>
              <a:rPr lang="en-US" altLang="zh-TW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</a:br>
            <a:r>
              <a:rPr lang="zh-TW" altLang="en-US" sz="7200" b="1" dirty="0" smtClean="0">
                <a:latin typeface="+mn-ea"/>
                <a:ea typeface="+mn-ea"/>
              </a:rPr>
              <a:t>衝破</a:t>
            </a:r>
            <a:r>
              <a:rPr lang="zh-TW" altLang="en-US" sz="7200" b="1" dirty="0">
                <a:latin typeface="+mn-ea"/>
                <a:ea typeface="+mn-ea"/>
              </a:rPr>
              <a:t>黑暗 音樂賦予</a:t>
            </a:r>
            <a:r>
              <a:rPr lang="zh-TW" altLang="en-US" sz="7200" b="1" dirty="0" smtClean="0">
                <a:latin typeface="+mn-ea"/>
                <a:ea typeface="+mn-ea"/>
              </a:rPr>
              <a:t>色彩</a:t>
            </a:r>
            <a:endParaRPr lang="zh-HK" alt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090465" y="232939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zh-TW" altLang="en-US" dirty="0"/>
              <a:t>價值觀教育（品德及倫理教育）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932401" y="4454395"/>
            <a:ext cx="9144000" cy="3197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kern="1200" cap="all" spc="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zh-TW" altLang="en-US" sz="2400" smtClean="0"/>
              <a:t>高小／初中</a:t>
            </a:r>
            <a:br>
              <a:rPr lang="zh-TW" altLang="en-US" sz="2400" smtClean="0"/>
            </a:br>
            <a:r>
              <a:rPr lang="zh-TW" altLang="en-US" sz="2400" smtClean="0"/>
              <a:t>教育局 </a:t>
            </a:r>
            <a:br>
              <a:rPr lang="zh-TW" altLang="en-US" sz="2400" smtClean="0"/>
            </a:br>
            <a:r>
              <a:rPr lang="zh-TW" altLang="en-US" sz="2400" smtClean="0"/>
              <a:t>德育、公民及國民教育組</a:t>
            </a:r>
            <a:r>
              <a:rPr lang="en-US" altLang="zh-TW" sz="2400" smtClean="0"/>
              <a:t>1</a:t>
            </a:r>
            <a:r>
              <a:rPr lang="zh-TW" altLang="en-US" sz="2400" smtClean="0"/>
              <a:t>製作</a:t>
            </a:r>
            <a:br>
              <a:rPr lang="zh-TW" altLang="en-US" sz="2400" smtClean="0"/>
            </a:br>
            <a:r>
              <a:rPr lang="en-US" altLang="zh-TW" sz="2400" smtClean="0"/>
              <a:t>2023</a:t>
            </a:r>
            <a:r>
              <a:rPr lang="zh-TW" altLang="en-US" sz="2400" smtClean="0"/>
              <a:t>年</a:t>
            </a:r>
            <a:r>
              <a:rPr lang="en-US" altLang="zh-TW" sz="2400" smtClean="0"/>
              <a:t>2</a:t>
            </a:r>
            <a:r>
              <a:rPr lang="zh-TW" altLang="en-US" sz="2400" smtClean="0"/>
              <a:t>月</a:t>
            </a:r>
            <a:endParaRPr lang="zh-HK" altLang="en-US" sz="6600" dirty="0"/>
          </a:p>
        </p:txBody>
      </p:sp>
    </p:spTree>
    <p:extLst>
      <p:ext uri="{BB962C8B-B14F-4D97-AF65-F5344CB8AC3E}">
        <p14:creationId xmlns:p14="http://schemas.microsoft.com/office/powerpoint/2010/main" val="204569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教師參考資料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371601"/>
            <a:ext cx="10178322" cy="35935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HK" altLang="en-US" sz="2800" dirty="0" smtClean="0"/>
              <a:t>家庭</a:t>
            </a:r>
            <a:r>
              <a:rPr lang="zh-HK" altLang="en-US" sz="2800" dirty="0"/>
              <a:t>議會 </a:t>
            </a:r>
            <a:r>
              <a:rPr lang="en-US" altLang="zh-HK" sz="2800" dirty="0"/>
              <a:t>(Family Council)</a:t>
            </a:r>
          </a:p>
          <a:p>
            <a:pPr marL="0" indent="0">
              <a:buNone/>
            </a:pPr>
            <a:r>
              <a:rPr lang="en-US" altLang="zh-HK" sz="2800" dirty="0">
                <a:hlinkClick r:id="rId3"/>
              </a:rPr>
              <a:t>https://www.familycouncil.gov.hk/tc/main</a:t>
            </a:r>
            <a:r>
              <a:rPr lang="en-US" altLang="zh-HK" sz="2800" dirty="0" smtClean="0">
                <a:hlinkClick r:id="rId3"/>
              </a:rPr>
              <a:t>/</a:t>
            </a:r>
            <a:endParaRPr lang="en-US" altLang="zh-HK" sz="2800" dirty="0" smtClean="0"/>
          </a:p>
          <a:p>
            <a:pPr marL="0" indent="0">
              <a:buNone/>
            </a:pPr>
            <a:endParaRPr lang="en-US" altLang="zh-HK" sz="2800" dirty="0" smtClean="0"/>
          </a:p>
          <a:p>
            <a:pPr marL="0" indent="0">
              <a:buNone/>
            </a:pPr>
            <a:r>
              <a:rPr lang="zh-TW" altLang="en-US" sz="2800" dirty="0"/>
              <a:t>教育局</a:t>
            </a:r>
            <a:r>
              <a:rPr lang="zh-TW" altLang="en-US" sz="2800" dirty="0" smtClean="0"/>
              <a:t>：「</a:t>
            </a:r>
            <a:r>
              <a:rPr lang="zh-TW" altLang="en-US" sz="2800" dirty="0"/>
              <a:t>中華經典名句」</a:t>
            </a:r>
            <a:endParaRPr lang="en-US" altLang="zh-HK" sz="2800" dirty="0"/>
          </a:p>
          <a:p>
            <a:pPr marL="0" indent="0">
              <a:buNone/>
            </a:pPr>
            <a:r>
              <a:rPr lang="en-US" altLang="zh-HK" sz="2800" dirty="0">
                <a:hlinkClick r:id="rId4"/>
              </a:rPr>
              <a:t>https://</a:t>
            </a:r>
            <a:r>
              <a:rPr lang="en-US" altLang="zh-HK" sz="2800" dirty="0" smtClean="0">
                <a:hlinkClick r:id="rId4"/>
              </a:rPr>
              <a:t>www.edb.gov.hk/tc/curriculum-development/kla/chi-edu/chinese-culture/chi-culture-main.html</a:t>
            </a:r>
            <a:endParaRPr lang="en-US" altLang="zh-HK" sz="2800" dirty="0" smtClean="0"/>
          </a:p>
          <a:p>
            <a:pPr marL="0" indent="0">
              <a:buNone/>
            </a:pPr>
            <a:endParaRPr lang="en-US" altLang="zh-HK" sz="2800" dirty="0" smtClean="0"/>
          </a:p>
          <a:p>
            <a:pPr marL="0" indent="0">
              <a:buNone/>
            </a:pPr>
            <a:r>
              <a:rPr lang="zh-TW" altLang="en-US" sz="2800" dirty="0"/>
              <a:t>教育局</a:t>
            </a:r>
            <a:r>
              <a:rPr lang="zh-TW" altLang="en-US" sz="2800" dirty="0" smtClean="0"/>
              <a:t>：「</a:t>
            </a:r>
            <a:r>
              <a:rPr lang="zh-TW" altLang="en-US" sz="2800" dirty="0"/>
              <a:t>培養關愛、從家庭開始」</a:t>
            </a:r>
            <a:endParaRPr lang="en-US" altLang="zh-HK" sz="2800" dirty="0"/>
          </a:p>
          <a:p>
            <a:pPr marL="0" indent="0">
              <a:buNone/>
            </a:pPr>
            <a:r>
              <a:rPr lang="en-US" altLang="zh-HK" sz="2800" dirty="0">
                <a:hlinkClick r:id="rId5"/>
              </a:rPr>
              <a:t>https://</a:t>
            </a:r>
            <a:r>
              <a:rPr lang="en-US" altLang="zh-HK" sz="2800" dirty="0" smtClean="0">
                <a:hlinkClick r:id="rId5"/>
              </a:rPr>
              <a:t>www.edb.gov.hk/tc/curriculum-development/4-key-tasks/moral-civic/Newwebsite/flash/family.html</a:t>
            </a:r>
            <a:endParaRPr lang="en-US" altLang="zh-HK" sz="2800" dirty="0" smtClean="0"/>
          </a:p>
          <a:p>
            <a:pPr marL="0" indent="0">
              <a:buNone/>
            </a:pPr>
            <a:endParaRPr lang="en-US" altLang="zh-HK" sz="2800" dirty="0" smtClean="0"/>
          </a:p>
          <a:p>
            <a:pPr marL="0" indent="0">
              <a:buNone/>
            </a:pPr>
            <a:endParaRPr lang="en-US" altLang="zh-HK" sz="2800" dirty="0" smtClean="0"/>
          </a:p>
          <a:p>
            <a:pPr marL="0" indent="0">
              <a:buNone/>
            </a:pPr>
            <a:endParaRPr lang="zh-HK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4264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教師參考資料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HK" sz="2800" dirty="0"/>
              <a:t>2012</a:t>
            </a:r>
            <a:r>
              <a:rPr lang="zh-HK" altLang="en-US" sz="2800" dirty="0"/>
              <a:t>香港精神大使 </a:t>
            </a:r>
            <a:r>
              <a:rPr lang="en-US" altLang="zh-HK" sz="2800" dirty="0"/>
              <a:t>(</a:t>
            </a:r>
            <a:r>
              <a:rPr lang="zh-HK" altLang="en-US" sz="2800" dirty="0"/>
              <a:t>蕭凱恩 </a:t>
            </a:r>
            <a:r>
              <a:rPr lang="en-US" altLang="zh-HK" sz="2800" dirty="0"/>
              <a:t>Siu </a:t>
            </a:r>
            <a:r>
              <a:rPr lang="en-US" altLang="zh-HK" sz="2800" dirty="0" smtClean="0"/>
              <a:t>Hoi Yan)</a:t>
            </a:r>
            <a:br>
              <a:rPr lang="en-US" altLang="zh-HK" sz="2800" dirty="0" smtClean="0"/>
            </a:br>
            <a:r>
              <a:rPr lang="en-US" altLang="zh-HK" sz="2800" dirty="0" smtClean="0">
                <a:hlinkClick r:id="rId3"/>
              </a:rPr>
              <a:t>https</a:t>
            </a:r>
            <a:r>
              <a:rPr lang="en-US" altLang="zh-HK" sz="2800" dirty="0">
                <a:hlinkClick r:id="rId3"/>
              </a:rPr>
              <a:t>://</a:t>
            </a:r>
            <a:r>
              <a:rPr lang="en-US" altLang="zh-HK" sz="2800" dirty="0" smtClean="0">
                <a:hlinkClick r:id="rId3"/>
              </a:rPr>
              <a:t>www.youtube.com/watch?v=v7vD1hlw4-E</a:t>
            </a:r>
            <a:endParaRPr lang="en-US" altLang="zh-HK" sz="2800" dirty="0" smtClean="0"/>
          </a:p>
          <a:p>
            <a:pPr marL="0" indent="0">
              <a:buNone/>
            </a:pPr>
            <a:endParaRPr lang="en-US" altLang="zh-HK" sz="2800" dirty="0" smtClean="0"/>
          </a:p>
          <a:p>
            <a:pPr marL="0" indent="0">
              <a:buNone/>
            </a:pPr>
            <a:r>
              <a:rPr lang="zh-TW" altLang="en-US" sz="2800" dirty="0"/>
              <a:t>視障女高音蕭凱恩 “音樂讓我在黑暗中看見奇蹟” 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en-US" altLang="zh-TW" sz="2800" dirty="0" smtClean="0"/>
              <a:t>【#</a:t>
            </a:r>
            <a:r>
              <a:rPr lang="zh-TW" altLang="en-US" sz="2800" dirty="0"/>
              <a:t>我就是奇蹟系列</a:t>
            </a:r>
            <a:r>
              <a:rPr lang="en-US" altLang="zh-TW" sz="2800" dirty="0"/>
              <a:t>4】</a:t>
            </a:r>
            <a:endParaRPr lang="en-US" altLang="zh-HK" sz="2800" dirty="0"/>
          </a:p>
          <a:p>
            <a:pPr marL="0" indent="0">
              <a:buNone/>
            </a:pPr>
            <a:r>
              <a:rPr lang="en-US" altLang="zh-HK" sz="2800" dirty="0">
                <a:hlinkClick r:id="rId4"/>
              </a:rPr>
              <a:t>https://</a:t>
            </a:r>
            <a:r>
              <a:rPr lang="en-US" altLang="zh-HK" sz="2800" dirty="0" smtClean="0">
                <a:hlinkClick r:id="rId4"/>
              </a:rPr>
              <a:t>www.youtube.com/watch?v=w6PcrGS13e8</a:t>
            </a:r>
            <a:r>
              <a:rPr lang="en-US" altLang="zh-HK" sz="2800" dirty="0" smtClean="0"/>
              <a:t> </a:t>
            </a:r>
          </a:p>
          <a:p>
            <a:pPr marL="0" indent="0">
              <a:buNone/>
            </a:pPr>
            <a:endParaRPr lang="en-US" altLang="zh-HK" sz="2800" dirty="0" smtClean="0"/>
          </a:p>
          <a:p>
            <a:pPr marL="0" indent="0">
              <a:buNone/>
            </a:pPr>
            <a:endParaRPr lang="en-US" altLang="zh-HK" sz="2800" dirty="0" smtClean="0"/>
          </a:p>
          <a:p>
            <a:pPr marL="0" indent="0">
              <a:buNone/>
            </a:pPr>
            <a:endParaRPr lang="en-US" altLang="zh-HK" sz="2800" dirty="0" smtClean="0"/>
          </a:p>
          <a:p>
            <a:pPr marL="0" indent="0">
              <a:buNone/>
            </a:pPr>
            <a:endParaRPr lang="zh-HK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7229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學習重點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dirty="0" smtClean="0"/>
              <a:t>學習目標</a:t>
            </a:r>
            <a:r>
              <a:rPr lang="en-US" altLang="zh-TW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了解家人之間</a:t>
            </a:r>
            <a:r>
              <a:rPr lang="zh-TW" altLang="en-US" dirty="0" smtClean="0"/>
              <a:t>互相扶持</a:t>
            </a:r>
            <a:r>
              <a:rPr lang="zh-TW" altLang="en-US" dirty="0"/>
              <a:t>的重要。</a:t>
            </a: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欣賞父母</a:t>
            </a:r>
            <a:r>
              <a:rPr lang="zh-TW" altLang="en-US" dirty="0" smtClean="0"/>
              <a:t>對家庭無私</a:t>
            </a:r>
            <a:r>
              <a:rPr lang="zh-TW" altLang="en-US" dirty="0"/>
              <a:t>的付出。</a:t>
            </a: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培養</a:t>
            </a:r>
            <a:r>
              <a:rPr lang="zh-TW" altLang="en-US" dirty="0"/>
              <a:t>學生盡責行為及關愛他人的態度。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endParaRPr lang="zh-TW" altLang="en-US" dirty="0" smtClean="0"/>
          </a:p>
          <a:p>
            <a:pPr marL="0" indent="0">
              <a:buNone/>
            </a:pPr>
            <a:r>
              <a:rPr lang="zh-TW" altLang="en-US" dirty="0" smtClean="0"/>
              <a:t>價值觀和態度：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 smtClean="0"/>
              <a:t>平等、自我認同、尊重他人、責任感、關愛、感恩、欣賞</a:t>
            </a:r>
          </a:p>
          <a:p>
            <a:pPr marL="0" indent="0">
              <a:buNone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21852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548" y="329031"/>
            <a:ext cx="10515600" cy="1325563"/>
          </a:xfrm>
        </p:spPr>
        <p:txBody>
          <a:bodyPr/>
          <a:lstStyle/>
          <a:p>
            <a:r>
              <a:rPr lang="zh-HK" altLang="en-US" dirty="0"/>
              <a:t>短片簡介</a:t>
            </a:r>
            <a:r>
              <a:rPr lang="zh-HK" altLang="en-US" dirty="0" smtClean="0"/>
              <a:t>：</a:t>
            </a:r>
            <a:r>
              <a:rPr lang="zh-TW" altLang="en-US" dirty="0"/>
              <a:t>衝破黑暗 音樂賦予色彩 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437" y="1825625"/>
            <a:ext cx="10259677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zh-TW" altLang="en-US" dirty="0" smtClean="0"/>
              <a:t>蕭</a:t>
            </a:r>
            <a:r>
              <a:rPr lang="zh-TW" altLang="en-US" dirty="0"/>
              <a:t>凱</a:t>
            </a:r>
            <a:r>
              <a:rPr lang="zh-TW" altLang="en-US" dirty="0" smtClean="0"/>
              <a:t>恩是一名視</a:t>
            </a:r>
            <a:r>
              <a:rPr lang="zh-TW" altLang="en-US" dirty="0"/>
              <a:t>障的抒情女高音，她擁有一把很獨特的聲音，自</a:t>
            </a:r>
            <a:r>
              <a:rPr lang="zh-TW" altLang="en-US" dirty="0" smtClean="0"/>
              <a:t>小便喜歡音樂。雖然她</a:t>
            </a:r>
            <a:r>
              <a:rPr lang="zh-TW" altLang="en-US" dirty="0"/>
              <a:t>三個月大</a:t>
            </a:r>
            <a:r>
              <a:rPr lang="zh-TW" altLang="en-US" dirty="0" smtClean="0"/>
              <a:t>時因患</a:t>
            </a:r>
            <a:r>
              <a:rPr lang="zh-TW" altLang="en-US" dirty="0"/>
              <a:t>上眼</a:t>
            </a:r>
            <a:r>
              <a:rPr lang="zh-TW" altLang="en-US" dirty="0" smtClean="0"/>
              <a:t>癌而失明，但憑著她的努力，</a:t>
            </a:r>
            <a:r>
              <a:rPr lang="zh-TW" altLang="en-US" dirty="0"/>
              <a:t>及家人和</a:t>
            </a:r>
            <a:r>
              <a:rPr lang="zh-TW" altLang="en-US" dirty="0" smtClean="0"/>
              <a:t>老師的</a:t>
            </a:r>
            <a:r>
              <a:rPr lang="zh-TW" altLang="en-US" dirty="0"/>
              <a:t>支持</a:t>
            </a:r>
            <a:r>
              <a:rPr lang="zh-TW" altLang="en-US" dirty="0" smtClean="0"/>
              <a:t>，她的歌藝逐漸</a:t>
            </a:r>
            <a:r>
              <a:rPr lang="zh-TW" altLang="en-US" dirty="0"/>
              <a:t>進步。在新冠疫情襲港時，一些演出或活動也取消或延期，當時她感到</a:t>
            </a:r>
            <a:r>
              <a:rPr lang="zh-TW" altLang="en-US" dirty="0" smtClean="0"/>
              <a:t>十分迷惘</a:t>
            </a:r>
            <a:r>
              <a:rPr lang="en-US" altLang="zh-TW" dirty="0" smtClean="0"/>
              <a:t>……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41616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短片</a:t>
            </a:r>
            <a:r>
              <a:rPr lang="zh-HK" altLang="en-US" dirty="0" smtClean="0"/>
              <a:t>：</a:t>
            </a:r>
            <a:r>
              <a:rPr lang="zh-TW" altLang="en-US" dirty="0"/>
              <a:t>衝破黑暗 音樂賦予色彩 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729373"/>
            <a:ext cx="10134206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HK" dirty="0">
                <a:hlinkClick r:id="rId3"/>
              </a:rPr>
              <a:t>https://</a:t>
            </a:r>
            <a:r>
              <a:rPr lang="en-US" altLang="zh-HK" dirty="0" smtClean="0">
                <a:hlinkClick r:id="rId3"/>
              </a:rPr>
              <a:t>www.familycouncil.gov.hk/tc/edu/edu_sfcs.html</a:t>
            </a:r>
            <a:endParaRPr lang="en-US" altLang="zh-HK" dirty="0" smtClean="0"/>
          </a:p>
          <a:p>
            <a:pPr marL="0" indent="0">
              <a:buNone/>
            </a:pPr>
            <a:endParaRPr lang="en-US" altLang="zh-HK" dirty="0"/>
          </a:p>
          <a:p>
            <a:pPr marL="0" indent="0">
              <a:buNone/>
            </a:pPr>
            <a:endParaRPr lang="en-US" altLang="zh-HK" dirty="0"/>
          </a:p>
        </p:txBody>
      </p:sp>
      <p:sp>
        <p:nvSpPr>
          <p:cNvPr id="5" name="Rectangle 4"/>
          <p:cNvSpPr/>
          <p:nvPr/>
        </p:nvSpPr>
        <p:spPr>
          <a:xfrm>
            <a:off x="7367899" y="5111215"/>
            <a:ext cx="4576894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dirty="0"/>
              <a:t>家庭議會 </a:t>
            </a:r>
            <a:r>
              <a:rPr lang="en-US" altLang="zh-TW" sz="2800" dirty="0"/>
              <a:t>(Family Council</a:t>
            </a:r>
            <a:r>
              <a:rPr lang="en-US" altLang="zh-TW" sz="2800" dirty="0" smtClean="0"/>
              <a:t>)</a:t>
            </a:r>
          </a:p>
          <a:p>
            <a:r>
              <a:rPr lang="zh-TW" altLang="en-US" sz="2800" dirty="0" smtClean="0"/>
              <a:t>「</a:t>
            </a:r>
            <a:r>
              <a:rPr lang="zh-TW" altLang="en-US" sz="2800" dirty="0"/>
              <a:t>家</a:t>
            </a:r>
            <a:r>
              <a:rPr lang="en-US" altLang="zh-TW" sz="2800" dirty="0"/>
              <a:t>‧</a:t>
            </a:r>
            <a:r>
              <a:rPr lang="zh-TW" altLang="en-US" sz="2800" dirty="0"/>
              <a:t>凝聚愛」家庭教育短片</a:t>
            </a:r>
            <a:endParaRPr lang="en-US" altLang="zh-TW" sz="2800" dirty="0" smtClean="0"/>
          </a:p>
          <a:p>
            <a:r>
              <a:rPr lang="zh-HK" altLang="en-US" sz="2800" dirty="0" smtClean="0"/>
              <a:t>受</a:t>
            </a:r>
            <a:r>
              <a:rPr lang="zh-HK" altLang="en-US" sz="2800" dirty="0"/>
              <a:t>訪者：蕭凱恩</a:t>
            </a:r>
            <a:endParaRPr lang="en-US" altLang="zh-TW" sz="2800" dirty="0" smtClean="0"/>
          </a:p>
          <a:p>
            <a:endParaRPr lang="en-US" altLang="zh-HK" dirty="0"/>
          </a:p>
          <a:p>
            <a:endParaRPr lang="zh-HK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l="55887" t="38433" r="22581" b="35257"/>
          <a:stretch/>
        </p:blipFill>
        <p:spPr>
          <a:xfrm>
            <a:off x="10320052" y="1144558"/>
            <a:ext cx="1493479" cy="1459918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07562" y="2915532"/>
            <a:ext cx="6160337" cy="3490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11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反思</a:t>
            </a:r>
            <a:r>
              <a:rPr lang="zh-HK" altLang="en-US" dirty="0" smtClean="0"/>
              <a:t>問題</a:t>
            </a:r>
            <a:r>
              <a:rPr lang="en-US" altLang="zh-HK" dirty="0" smtClean="0"/>
              <a:t>(1)</a:t>
            </a:r>
            <a:r>
              <a:rPr lang="zh-HK" altLang="en-US" dirty="0" smtClean="0"/>
              <a:t>：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609057"/>
            <a:ext cx="10392636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zh-TW" altLang="en-US" dirty="0" smtClean="0"/>
              <a:t>蕭</a:t>
            </a:r>
            <a:r>
              <a:rPr lang="zh-TW" altLang="en-US" dirty="0"/>
              <a:t>凱恩的父母、家人和老師在時間和精神上給她很大的</a:t>
            </a:r>
            <a:r>
              <a:rPr lang="zh-TW" altLang="en-US" dirty="0" smtClean="0"/>
              <a:t>支持。</a:t>
            </a:r>
            <a:endParaRPr lang="en-US" altLang="zh-TW" dirty="0" smtClean="0"/>
          </a:p>
          <a:p>
            <a:pPr marL="0" indent="0" algn="just">
              <a:buNone/>
            </a:pPr>
            <a:endParaRPr lang="en-US" altLang="zh-TW" dirty="0"/>
          </a:p>
          <a:p>
            <a:pPr marL="0" indent="0" algn="just">
              <a:buNone/>
            </a:pPr>
            <a:r>
              <a:rPr lang="zh-TW" altLang="en-US" dirty="0" smtClean="0"/>
              <a:t>試</a:t>
            </a:r>
            <a:r>
              <a:rPr lang="zh-TW" altLang="en-US" dirty="0"/>
              <a:t>分享在你學習或活動過程中，父母、家人和老師怎樣支持和協助你去克服困難？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56723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反思問題</a:t>
            </a:r>
            <a:r>
              <a:rPr lang="en-US" altLang="zh-HK" dirty="0" smtClean="0"/>
              <a:t>(2)</a:t>
            </a:r>
            <a:r>
              <a:rPr lang="zh-HK" altLang="en-US" dirty="0"/>
              <a:t>：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zh-HK" altLang="en-US" dirty="0"/>
              <a:t>蕭凱恩的媽媽提醒</a:t>
            </a:r>
            <a:r>
              <a:rPr lang="zh-HK" altLang="en-US" dirty="0" smtClean="0"/>
              <a:t>她</a:t>
            </a:r>
            <a:r>
              <a:rPr lang="zh-TW" altLang="en-US" dirty="0" smtClean="0"/>
              <a:t>每個人</a:t>
            </a:r>
            <a:r>
              <a:rPr lang="zh-TW" altLang="en-US" dirty="0"/>
              <a:t>也是平等的，</a:t>
            </a:r>
            <a:r>
              <a:rPr lang="zh-HK" altLang="en-US" dirty="0" smtClean="0"/>
              <a:t>有</a:t>
            </a:r>
            <a:r>
              <a:rPr lang="zh-HK" altLang="en-US" dirty="0"/>
              <a:t>責任處理自己的事，作為姊姊的她也有責任照顧妹妹，你又有否協助父母處理家務，盡作為家庭一分子的責任</a:t>
            </a:r>
            <a:r>
              <a:rPr lang="zh-HK" altLang="en-US" dirty="0" smtClean="0"/>
              <a:t>？</a:t>
            </a:r>
            <a:endParaRPr lang="en-US" altLang="zh-HK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zh-TW" altLang="en-US" dirty="0"/>
              <a:t>蕭凱恩的媽媽時常鼓勵她</a:t>
            </a:r>
            <a:r>
              <a:rPr lang="zh-TW" altLang="en-US" dirty="0" smtClean="0"/>
              <a:t>做有</a:t>
            </a:r>
            <a:r>
              <a:rPr lang="zh-TW" altLang="en-US" dirty="0"/>
              <a:t>意義的事情，例如到不同的地方當義工和</a:t>
            </a:r>
            <a:r>
              <a:rPr lang="zh-TW" altLang="en-US" dirty="0" smtClean="0"/>
              <a:t>用音樂</a:t>
            </a:r>
            <a:r>
              <a:rPr lang="zh-TW" altLang="en-US" dirty="0"/>
              <a:t>貢獻社會，試分享你曾當義工的經驗和感受。</a:t>
            </a: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4701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反思問題</a:t>
            </a:r>
            <a:r>
              <a:rPr lang="en-US" altLang="zh-HK" dirty="0" smtClean="0"/>
              <a:t>(3)</a:t>
            </a:r>
            <a:r>
              <a:rPr lang="zh-HK" altLang="en-US" dirty="0"/>
              <a:t>：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HK" altLang="en-US" dirty="0" smtClean="0"/>
              <a:t>蕭</a:t>
            </a:r>
            <a:r>
              <a:rPr lang="zh-HK" altLang="en-US" dirty="0"/>
              <a:t>凱</a:t>
            </a:r>
            <a:r>
              <a:rPr lang="zh-HK" altLang="en-US" dirty="0" smtClean="0"/>
              <a:t>恩</a:t>
            </a:r>
            <a:r>
              <a:rPr lang="zh-TW" altLang="en-US" dirty="0" smtClean="0"/>
              <a:t>感激家人在音樂路上對自己的支持。</a:t>
            </a:r>
            <a:endParaRPr lang="en-US" altLang="zh-HK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dirty="0" smtClean="0"/>
              <a:t>在你的學習／訓練／成長之路上，你又會想跟家人說些甚麼？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838200" y="6311900"/>
            <a:ext cx="3877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歌曲「</a:t>
            </a:r>
            <a:r>
              <a:rPr lang="zh-HK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獻醫護</a:t>
            </a:r>
            <a:r>
              <a:rPr lang="en-US" altLang="zh-HK" dirty="0">
                <a:latin typeface="標楷體" panose="03000509000000000000" pitchFamily="65" charset="-120"/>
                <a:ea typeface="標楷體" panose="03000509000000000000" pitchFamily="65" charset="-120"/>
              </a:rPr>
              <a:t>【YOU ARE HEROES】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Oval Callout 3"/>
          <p:cNvSpPr/>
          <p:nvPr/>
        </p:nvSpPr>
        <p:spPr>
          <a:xfrm>
            <a:off x="7869456" y="4434841"/>
            <a:ext cx="3705726" cy="2085474"/>
          </a:xfrm>
          <a:prstGeom prst="wedgeEllipseCallout">
            <a:avLst>
              <a:gd name="adj1" fmla="val -67695"/>
              <a:gd name="adj2" fmla="val -2672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0" name="心形 9"/>
          <p:cNvSpPr/>
          <p:nvPr/>
        </p:nvSpPr>
        <p:spPr>
          <a:xfrm>
            <a:off x="9074618" y="4963829"/>
            <a:ext cx="1295401" cy="1027497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774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延伸活動</a:t>
            </a:r>
            <a:r>
              <a:rPr lang="zh-HK" altLang="en-US" dirty="0" smtClean="0"/>
              <a:t>：</a:t>
            </a:r>
            <a:r>
              <a:rPr lang="zh-TW" altLang="en-US" dirty="0"/>
              <a:t>協助父母處理家務</a:t>
            </a:r>
            <a:r>
              <a:rPr lang="zh-HK" altLang="en-US" dirty="0"/>
              <a:t>記錄表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7" y="1768426"/>
            <a:ext cx="10147287" cy="4351338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/>
              <a:t>請你記錄一</a:t>
            </a:r>
            <a:r>
              <a:rPr lang="zh-TW" altLang="en-US" dirty="0" smtClean="0"/>
              <a:t>週</a:t>
            </a:r>
            <a:r>
              <a:rPr lang="zh-TW" altLang="en-US" dirty="0"/>
              <a:t>協助父母處理</a:t>
            </a:r>
            <a:r>
              <a:rPr lang="zh-TW" altLang="en-US" dirty="0" smtClean="0"/>
              <a:t>家務情況，作為</a:t>
            </a:r>
            <a:r>
              <a:rPr lang="zh-TW" altLang="en-US" dirty="0"/>
              <a:t>盡</a:t>
            </a:r>
            <a:r>
              <a:rPr lang="zh-TW" altLang="en-US" dirty="0" smtClean="0"/>
              <a:t>家庭</a:t>
            </a:r>
            <a:r>
              <a:rPr lang="zh-TW" altLang="en-US" dirty="0"/>
              <a:t>一分子的責任，例如照顧弟妹、執拾家居、收拾餐具等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  <a:p>
            <a:pPr marL="0" indent="0">
              <a:buNone/>
            </a:pPr>
            <a:endParaRPr lang="en-US" altLang="zh-HK" dirty="0"/>
          </a:p>
        </p:txBody>
      </p:sp>
      <p:sp>
        <p:nvSpPr>
          <p:cNvPr id="4" name="Vertical Scroll 3"/>
          <p:cNvSpPr/>
          <p:nvPr/>
        </p:nvSpPr>
        <p:spPr>
          <a:xfrm>
            <a:off x="3912433" y="2874708"/>
            <a:ext cx="4545767" cy="3840885"/>
          </a:xfrm>
          <a:prstGeom prst="verticalScrol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756099" y="3729272"/>
            <a:ext cx="3028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HK" altLang="en-US" b="1" u="sng" dirty="0"/>
              <a:t>服務家人記錄表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76019" y="4463790"/>
            <a:ext cx="25633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dirty="0" smtClean="0"/>
              <a:t>1.</a:t>
            </a:r>
          </a:p>
          <a:p>
            <a:r>
              <a:rPr lang="en-US" altLang="zh-HK" dirty="0" smtClean="0"/>
              <a:t>2.</a:t>
            </a:r>
          </a:p>
          <a:p>
            <a:r>
              <a:rPr lang="en-US" altLang="zh-HK" dirty="0" smtClean="0"/>
              <a:t>3.</a:t>
            </a:r>
          </a:p>
          <a:p>
            <a:r>
              <a:rPr lang="en-US" altLang="zh-HK" dirty="0" smtClean="0"/>
              <a:t>4.</a:t>
            </a:r>
          </a:p>
          <a:p>
            <a:r>
              <a:rPr lang="en-US" altLang="zh-HK" dirty="0" smtClean="0"/>
              <a:t>5.</a:t>
            </a:r>
          </a:p>
        </p:txBody>
      </p:sp>
    </p:spTree>
    <p:extLst>
      <p:ext uri="{BB962C8B-B14F-4D97-AF65-F5344CB8AC3E}">
        <p14:creationId xmlns:p14="http://schemas.microsoft.com/office/powerpoint/2010/main" val="284109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延伸活動：殘疾體驗活動與真人圖書館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學校可以安排學生參與由非政府機構團體舉辦的殘疾共融體驗活動。透過活動，學生可以體驗殘疾人士所面對的挑戰和困難，事後，藉著真人圖書館，聆聽殘疾人士的心聲和經歷，學生透過與</a:t>
            </a:r>
            <a:r>
              <a:rPr lang="zh-TW" altLang="en-US" dirty="0"/>
              <a:t>殘疾</a:t>
            </a:r>
            <a:r>
              <a:rPr lang="zh-TW" altLang="en-US" dirty="0" smtClean="0"/>
              <a:t>人士真情對話，加深對他們的認識，能有助增強「同理心」、「珍惜」、「感恩」、「尊重他人」等正確價值觀。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450297624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徽章</Template>
  <TotalTime>7941</TotalTime>
  <Words>839</Words>
  <Application>Microsoft Office PowerPoint</Application>
  <PresentationFormat>寬螢幕</PresentationFormat>
  <Paragraphs>80</Paragraphs>
  <Slides>11</Slides>
  <Notes>11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9" baseType="lpstr">
      <vt:lpstr>微軟正黑體</vt:lpstr>
      <vt:lpstr>新細明體</vt:lpstr>
      <vt:lpstr>標楷體</vt:lpstr>
      <vt:lpstr>Arial</vt:lpstr>
      <vt:lpstr>Calibri</vt:lpstr>
      <vt:lpstr>Gill Sans MT</vt:lpstr>
      <vt:lpstr>Impact</vt:lpstr>
      <vt:lpstr>Badge</vt:lpstr>
      <vt:lpstr> 衝破黑暗 音樂賦予色彩</vt:lpstr>
      <vt:lpstr>學習重點</vt:lpstr>
      <vt:lpstr>短片簡介：衝破黑暗 音樂賦予色彩 </vt:lpstr>
      <vt:lpstr>短片：衝破黑暗 音樂賦予色彩 </vt:lpstr>
      <vt:lpstr>反思問題(1)：</vt:lpstr>
      <vt:lpstr>反思問題(2)：</vt:lpstr>
      <vt:lpstr>反思問題(3)：</vt:lpstr>
      <vt:lpstr>延伸活動：協助父母處理家務記錄表</vt:lpstr>
      <vt:lpstr>延伸活動：殘疾體驗活動與真人圖書館</vt:lpstr>
      <vt:lpstr>教師參考資料</vt:lpstr>
      <vt:lpstr>教師參考資料</vt:lpstr>
    </vt:vector>
  </TitlesOfParts>
  <Company>EDB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價值觀教育 高小 教育局  德育、公民及國民教育組製作 2022年10月</dc:title>
  <dc:creator>YU, Wai-kwok</dc:creator>
  <cp:lastModifiedBy>CHOW, Angela/SCDO(MCNE)4</cp:lastModifiedBy>
  <cp:revision>105</cp:revision>
  <cp:lastPrinted>2022-09-27T04:43:55Z</cp:lastPrinted>
  <dcterms:created xsi:type="dcterms:W3CDTF">2022-09-26T04:03:29Z</dcterms:created>
  <dcterms:modified xsi:type="dcterms:W3CDTF">2023-02-09T05:11:31Z</dcterms:modified>
</cp:coreProperties>
</file>